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3" r:id="rId3"/>
    <p:sldId id="256" r:id="rId4"/>
    <p:sldId id="259" r:id="rId5"/>
    <p:sldId id="264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8" r:id="rId14"/>
    <p:sldId id="281" r:id="rId15"/>
    <p:sldId id="289" r:id="rId16"/>
    <p:sldId id="282" r:id="rId17"/>
    <p:sldId id="283" r:id="rId18"/>
    <p:sldId id="284" r:id="rId19"/>
    <p:sldId id="285" r:id="rId20"/>
    <p:sldId id="286" r:id="rId21"/>
    <p:sldId id="268" r:id="rId22"/>
    <p:sldId id="269" r:id="rId23"/>
    <p:sldId id="261" r:id="rId24"/>
    <p:sldId id="262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800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723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图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70"/>
          </a:xfrm>
          <a:prstGeom prst="rect">
            <a:avLst/>
          </a:prstGeom>
        </p:spPr>
      </p:pic>
      <p:pic>
        <p:nvPicPr>
          <p:cNvPr id="8" name="图片 7" descr="温州医科大学附属康宁医院-中英文-横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4798" y="242888"/>
            <a:ext cx="2666365" cy="407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3590" y="1351280"/>
            <a:ext cx="84416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 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此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模板所含文本内容项不得随意删除，若不涉及，请标注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NA/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无，有疑问请及时联系伦理办公室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 PPT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做完后请与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PI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确认内容是否合适，无误后于会前五天发送至伦理邮箱（</a:t>
            </a:r>
            <a:r>
              <a:rPr lang="zh-CN" altLang="en-US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wzknyymec@knhosp.cn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如有其它内容可自行加页，时间控制在</a:t>
            </a: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</a:t>
            </a:r>
            <a:r>
              <a:rPr lang="zh-CN" altLang="en-US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分钟。汇报人要求为项目主要研究者。</a:t>
            </a:r>
            <a:endParaRPr lang="en-US" altLang="zh-CN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 </a:t>
            </a:r>
            <a:r>
              <a:rPr lang="zh-CN" altLang="en-US" u="sng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完成后删除此页</a:t>
            </a:r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/>
            <a:endParaRPr lang="zh-CN" altLang="en-US" u="sng" noProof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3" name="文本框 1"/>
          <p:cNvSpPr txBox="1"/>
          <p:nvPr/>
        </p:nvSpPr>
        <p:spPr>
          <a:xfrm>
            <a:off x="4895850" y="407988"/>
            <a:ext cx="2090738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研究设计</a:t>
            </a:r>
            <a:endParaRPr lang="zh-CN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650" y="1222375"/>
            <a:ext cx="8601075" cy="4660900"/>
          </a:xfrm>
          <a:prstGeom prst="rect">
            <a:avLst/>
          </a:prstGeom>
        </p:spPr>
        <p:txBody>
          <a:bodyPr wrap="square">
            <a:spAutoFit/>
          </a:bodyPr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试验人群</a:t>
            </a:r>
            <a:endParaRPr kumimoji="0" lang="en-US" altLang="zh-CN" b="1" strike="noStrike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b="1" strike="noStrike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入</a:t>
            </a: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排</a:t>
            </a: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标准和排除标准</a:t>
            </a:r>
            <a:endParaRPr kumimoji="0" lang="en-US" altLang="zh-CN" b="1" strike="noStrike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b="1" strike="noStrike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研究</a:t>
            </a: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分组</a:t>
            </a:r>
            <a:endParaRPr kumimoji="0" lang="en-US" altLang="zh-CN" b="1" strike="noStrike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b="1" strike="noStrike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是否使用</a:t>
            </a: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安慰剂：</a:t>
            </a:r>
            <a:endParaRPr kumimoji="0" lang="en-US" altLang="zh-CN" b="1" strike="noStrike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  必须</a:t>
            </a: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使用安慰剂原因：</a:t>
            </a:r>
            <a:endParaRPr kumimoji="0" lang="en-US" altLang="zh-CN" b="1" strike="noStrike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  安慰剂</a:t>
            </a: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组的必要保护</a:t>
            </a:r>
            <a:r>
              <a:rPr lang="zh-CN" altLang="en-US" b="1" strike="noStrike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措施</a:t>
            </a:r>
            <a:r>
              <a:rPr lang="zh-CN" altLang="en-US" b="1" strike="noStrike" noProof="0" dirty="0">
                <a:solidFill>
                  <a:srgbClr val="154E83"/>
                </a:solidFill>
                <a:latin typeface="+mn-ea"/>
                <a:ea typeface="+mn-ea"/>
                <a:cs typeface="+mn-cs"/>
                <a:sym typeface="+mn-ea"/>
              </a:rPr>
              <a:t>：</a:t>
            </a:r>
            <a:endParaRPr kumimoji="0" lang="en-US" altLang="zh-CN" strike="noStrike" kern="1200" cap="none" spc="0" normalizeH="0" baseline="0" noProof="0" dirty="0">
              <a:solidFill>
                <a:srgbClr val="154E83"/>
              </a:solidFill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3669A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rgbClr val="3669A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5" name="文本框 11"/>
          <p:cNvSpPr txBox="1"/>
          <p:nvPr/>
        </p:nvSpPr>
        <p:spPr>
          <a:xfrm>
            <a:off x="4984750" y="458788"/>
            <a:ext cx="2090738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研究设计</a:t>
            </a:r>
            <a:endParaRPr lang="zh-CN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84" name="文本框 10"/>
          <p:cNvSpPr txBox="1"/>
          <p:nvPr/>
        </p:nvSpPr>
        <p:spPr>
          <a:xfrm>
            <a:off x="758825" y="1651000"/>
            <a:ext cx="66738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研究方法和技术路线</a:t>
            </a:r>
            <a:endParaRPr lang="zh-CN" altLang="en-US" sz="2000" b="1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5" name="文本框 11"/>
          <p:cNvSpPr txBox="1"/>
          <p:nvPr/>
        </p:nvSpPr>
        <p:spPr>
          <a:xfrm>
            <a:off x="4984750" y="458788"/>
            <a:ext cx="2090738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研究设计</a:t>
            </a:r>
            <a:endParaRPr lang="zh-CN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84" name="文本框 10"/>
          <p:cNvSpPr txBox="1"/>
          <p:nvPr/>
        </p:nvSpPr>
        <p:spPr>
          <a:xfrm>
            <a:off x="758825" y="1651000"/>
            <a:ext cx="6673850" cy="332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样本量计算依据</a:t>
            </a: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统计分析方法</a:t>
            </a: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数据管理方法</a:t>
            </a:r>
            <a:r>
              <a:rPr lang="en-US" altLang="zh-CN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监察和稽查计划（</a:t>
            </a:r>
            <a:r>
              <a:rPr lang="en-US" altLang="zh-CN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DSMP/DSMB</a:t>
            </a: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endParaRPr lang="en-US" altLang="zh-CN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评价指标</a:t>
            </a:r>
            <a:endParaRPr lang="zh-CN" altLang="en-US" sz="2000" b="1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9" name="文本框 1"/>
          <p:cNvSpPr txBox="1"/>
          <p:nvPr/>
        </p:nvSpPr>
        <p:spPr>
          <a:xfrm>
            <a:off x="4483100" y="407988"/>
            <a:ext cx="322580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知情同意的过程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913" y="1660525"/>
            <a:ext cx="10542588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如果参加研究，我将需要做什么？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参加此项研究，是否会增加我的医疗费用？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R="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defRPr/>
            </a:pPr>
            <a:endParaRPr kumimoji="0" lang="zh-CN" altLang="en-US" sz="2000" b="1" i="0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9" name="文本框 1"/>
          <p:cNvSpPr txBox="1"/>
          <p:nvPr/>
        </p:nvSpPr>
        <p:spPr>
          <a:xfrm>
            <a:off x="4483100" y="407988"/>
            <a:ext cx="322580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知情同意的过程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913" y="1660525"/>
            <a:ext cx="10542588" cy="3536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知情同意由谁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做（是否经过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培训）：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知情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同意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地点：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知情同意方法：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R="0" defTabSz="9144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defRPr/>
            </a:pPr>
            <a:endParaRPr kumimoji="0" lang="zh-CN" altLang="en-US" sz="2000" b="1" i="0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80" name="文本框 10"/>
          <p:cNvSpPr txBox="1"/>
          <p:nvPr/>
        </p:nvSpPr>
        <p:spPr>
          <a:xfrm>
            <a:off x="1069975" y="1512888"/>
            <a:ext cx="10542588" cy="3319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21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</a:rPr>
              <a:t>是否涉及弱势群体：</a:t>
            </a:r>
            <a:endParaRPr lang="zh-CN" altLang="en-US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1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</a:rPr>
              <a:t>涉及种类：</a:t>
            </a:r>
            <a:endParaRPr lang="zh-CN" altLang="en-US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1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</a:rPr>
              <a:t>必须纳入原因：</a:t>
            </a:r>
            <a:endParaRPr lang="zh-CN" altLang="en-US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1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</a:rPr>
              <a:t>保护措施：</a:t>
            </a:r>
            <a:endParaRPr lang="zh-CN" altLang="en-US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10000"/>
              </a:lnSpc>
              <a:buClr>
                <a:srgbClr val="7F7F7F"/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54E83"/>
                </a:solidFill>
                <a:latin typeface="微软雅黑" panose="020B0503020204020204" charset="-122"/>
                <a:ea typeface="微软雅黑" panose="020B0503020204020204" charset="-122"/>
              </a:rPr>
              <a:t>知情同意的签署要求等：</a:t>
            </a:r>
            <a:endParaRPr lang="zh-CN" altLang="en-US" sz="2000" b="1" baseline="0" dirty="0">
              <a:solidFill>
                <a:srgbClr val="154E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文本框 1"/>
          <p:cNvSpPr txBox="1"/>
          <p:nvPr/>
        </p:nvSpPr>
        <p:spPr>
          <a:xfrm>
            <a:off x="3333115" y="494030"/>
            <a:ext cx="3886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研究参与者权益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725" name="文本框 3"/>
          <p:cNvSpPr txBox="1"/>
          <p:nvPr/>
        </p:nvSpPr>
        <p:spPr>
          <a:xfrm>
            <a:off x="1235075" y="1998663"/>
            <a:ext cx="9205913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60000"/>
              </a:lnSpc>
              <a:buFont typeface="Wingdings" panose="05000000000000000000" charset="0"/>
              <a:buChar char="n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如免费药物、检查、补偿、自愿决定参加或退出研究、个人信息保密等</a:t>
            </a:r>
            <a:endParaRPr lang="zh-CN" altLang="en-US" sz="20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42900" indent="-342900">
              <a:lnSpc>
                <a:spcPct val="160000"/>
              </a:lnSpc>
              <a:buFont typeface="Wingdings" panose="05000000000000000000" charset="0"/>
              <a:buChar char="n"/>
            </a:pP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</a:rPr>
              <a:t>提供给研究参与者的服务及补偿（如挂号费、检验/检查费、医疗咨询/救助服务、交通费、误工费、伙食费等）的说明</a:t>
            </a:r>
            <a:endParaRPr lang="zh-CN" altLang="en-US" sz="20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42900" indent="-342900">
              <a:lnSpc>
                <a:spcPct val="160000"/>
              </a:lnSpc>
              <a:buFont typeface="Wingdings" panose="05000000000000000000" charset="0"/>
              <a:buChar char="n"/>
            </a:pP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研究参与者</a:t>
            </a: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</a:rPr>
              <a:t>因参加临床试验而受到损害的治疗费用、补偿和/或赔偿费安排的说明</a:t>
            </a:r>
            <a:endParaRPr lang="zh-CN" altLang="en-US" sz="20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3" name="文本框 1"/>
          <p:cNvSpPr txBox="1"/>
          <p:nvPr/>
        </p:nvSpPr>
        <p:spPr>
          <a:xfrm>
            <a:off x="4610735" y="478155"/>
            <a:ext cx="3129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研究参与者风险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774" name="文本框 2"/>
          <p:cNvSpPr txBox="1"/>
          <p:nvPr/>
        </p:nvSpPr>
        <p:spPr>
          <a:xfrm>
            <a:off x="2425700" y="2025650"/>
            <a:ext cx="7339013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如研究药物常见的不良事件、可能发生的未知的不良事件等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1" name="文本框 1"/>
          <p:cNvSpPr txBox="1"/>
          <p:nvPr/>
        </p:nvSpPr>
        <p:spPr>
          <a:xfrm>
            <a:off x="4317365" y="508000"/>
            <a:ext cx="307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研究参与者保护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4822" name="文本框 2"/>
          <p:cNvSpPr txBox="1"/>
          <p:nvPr/>
        </p:nvSpPr>
        <p:spPr>
          <a:xfrm>
            <a:off x="2187575" y="1960563"/>
            <a:ext cx="82359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  <a:spcBef>
                <a:spcPts val="6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如：发生不良事件时药物调整或延迟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意外伤害时，急救措施、提供合理的经济补偿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试验过程中和结束后，应为</a:t>
            </a: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研究参与者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提供的医疗保障措施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保险等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文本框 1"/>
          <p:cNvSpPr txBox="1"/>
          <p:nvPr/>
        </p:nvSpPr>
        <p:spPr>
          <a:xfrm>
            <a:off x="4567238" y="407988"/>
            <a:ext cx="305752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招募广告（如有）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91"/>
          <p:cNvSpPr>
            <a:spLocks noGrp="1"/>
          </p:cNvSpPr>
          <p:nvPr>
            <p:ph type="subTitle" idx="1" hasCustomPrompt="1"/>
            <p:custDataLst>
              <p:tags r:id="rId1"/>
            </p:custDataLst>
          </p:nvPr>
        </p:nvSpPr>
        <p:spPr>
          <a:xfrm>
            <a:off x="972503" y="2024380"/>
            <a:ext cx="9888538" cy="865188"/>
          </a:xfrm>
        </p:spPr>
        <p:txBody>
          <a:bodyPr vert="horz" lIns="90000" tIns="46800" rIns="90000" bIns="46800" anchor="t">
            <a:norm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项目名称：</a:t>
            </a:r>
            <a:r>
              <a:rPr kumimoji="0" lang="en-US" altLang="zh-CN" sz="4000" b="0" i="0" u="none" strike="noStrike" kern="1200" cap="none" spc="150" normalizeH="0" baseline="0" noProof="1">
                <a:solidFill>
                  <a:srgbClr val="3669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XXXXXXXXXXXX</a:t>
            </a:r>
            <a:endParaRPr kumimoji="0" lang="en-US" altLang="zh-CN" sz="4000" b="0" i="0" u="none" strike="noStrike" kern="1200" cap="none" spc="150" normalizeH="0" baseline="0" noProof="1">
              <a:solidFill>
                <a:srgbClr val="3669AB"/>
              </a:solidFill>
              <a:uFillTx/>
              <a:latin typeface="微软雅黑" panose="020B0503020204020204" charset="-122"/>
              <a:ea typeface="思源黑体 CN Bold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3994150" y="3288030"/>
            <a:ext cx="431038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研究科室：XXX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 主要研究者：XXX</a:t>
            </a: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669AB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  日期：xxxx年XX月XX日</a:t>
            </a: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3669AB"/>
              </a:solidFill>
              <a:latin typeface="宋体" panose="02010600030101010101" pitchFamily="2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8903" y="2736533"/>
            <a:ext cx="68929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如有其它重要汇报要素请自行添加</a:t>
            </a:r>
            <a:endParaRPr lang="zh-CN" altLang="en-US" sz="32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0530" y="1969770"/>
            <a:ext cx="8735060" cy="221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望各位专家们提出宝贵意见</a:t>
            </a:r>
            <a:endParaRPr lang="zh-CN" altLang="en-US" sz="5400" b="1" spc="150">
              <a:solidFill>
                <a:srgbClr val="154E83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 spc="150">
                <a:solidFill>
                  <a:srgbClr val="154E83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谢谢！</a:t>
            </a:r>
            <a:endParaRPr lang="zh-CN" altLang="en-US" sz="5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4"/>
          <p:cNvSpPr/>
          <p:nvPr/>
        </p:nvSpPr>
        <p:spPr bwMode="auto">
          <a:xfrm>
            <a:off x="11040533" y="4785784"/>
            <a:ext cx="463551" cy="465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066867" y="4817533"/>
            <a:ext cx="478367" cy="389467"/>
            <a:chOff x="7550150" y="3613150"/>
            <a:chExt cx="358775" cy="292100"/>
          </a:xfrm>
          <a:solidFill>
            <a:srgbClr val="16397B"/>
          </a:solidFill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9108779" y="4771489"/>
            <a:ext cx="478887" cy="479705"/>
            <a:chOff x="9145588" y="4435475"/>
            <a:chExt cx="464344" cy="465138"/>
          </a:xfrm>
          <a:solidFill>
            <a:srgbClr val="16397B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8150191" y="4786224"/>
            <a:ext cx="478887" cy="464969"/>
            <a:chOff x="8216107" y="4449763"/>
            <a:chExt cx="464344" cy="450850"/>
          </a:xfrm>
          <a:solidFill>
            <a:srgbClr val="16397B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7192433" y="4770967"/>
            <a:ext cx="478367" cy="480484"/>
            <a:chOff x="5394325" y="3578225"/>
            <a:chExt cx="358775" cy="360363"/>
          </a:xfrm>
          <a:solidFill>
            <a:srgbClr val="16397B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6233584" y="4770967"/>
            <a:ext cx="480483" cy="480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11023600" y="3835401"/>
            <a:ext cx="480484" cy="43391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10140951" y="3812117"/>
            <a:ext cx="330200" cy="480483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10202333" y="3965576"/>
            <a:ext cx="211667" cy="173567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9108017" y="3842809"/>
            <a:ext cx="480483" cy="419100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8149167" y="3902076"/>
            <a:ext cx="480484" cy="300567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8288151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8468067" y="3767095"/>
            <a:ext cx="33867" cy="112184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8391867" y="3766037"/>
            <a:ext cx="35984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7192433" y="3812117"/>
            <a:ext cx="478367" cy="480483"/>
            <a:chOff x="5394325" y="2859088"/>
            <a:chExt cx="358775" cy="360362"/>
          </a:xfrm>
          <a:solidFill>
            <a:srgbClr val="16397B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1" name="AutoShape 46"/>
          <p:cNvSpPr/>
          <p:nvPr/>
        </p:nvSpPr>
        <p:spPr bwMode="auto">
          <a:xfrm>
            <a:off x="11023600" y="2902879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10066867" y="2902879"/>
            <a:ext cx="478367" cy="47836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38252" y="2902619"/>
            <a:ext cx="419128" cy="478887"/>
            <a:chOff x="6853689" y="2141343"/>
            <a:chExt cx="314346" cy="359165"/>
          </a:xfrm>
          <a:solidFill>
            <a:srgbClr val="16397B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8149167" y="2902879"/>
            <a:ext cx="480484" cy="478367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8331200" y="3075387"/>
            <a:ext cx="129117" cy="133349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8247043" y="3103961"/>
            <a:ext cx="74084" cy="7620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8488248" y="3070349"/>
            <a:ext cx="74084" cy="7620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192416" y="2902619"/>
            <a:ext cx="478887" cy="478887"/>
            <a:chOff x="5394312" y="2141343"/>
            <a:chExt cx="359165" cy="359165"/>
          </a:xfrm>
          <a:solidFill>
            <a:srgbClr val="16397B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6233584" y="2902879"/>
            <a:ext cx="480483" cy="4783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11250084" y="2029884"/>
            <a:ext cx="29633" cy="317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11250084" y="2211917"/>
            <a:ext cx="29633" cy="275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11159067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11338984" y="2120900"/>
            <a:ext cx="29633" cy="29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11188700" y="2180167"/>
            <a:ext cx="29633" cy="31751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11188700" y="2061633"/>
            <a:ext cx="29633" cy="29633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11309351" y="2180167"/>
            <a:ext cx="29633" cy="31751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11114617" y="1896533"/>
            <a:ext cx="32808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11250084" y="2061633"/>
            <a:ext cx="88900" cy="91017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10066555" y="1986608"/>
            <a:ext cx="478887" cy="449417"/>
            <a:chOff x="10074275" y="1647825"/>
            <a:chExt cx="464344" cy="435769"/>
          </a:xfrm>
          <a:solidFill>
            <a:srgbClr val="16397B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9122833" y="1896533"/>
            <a:ext cx="4487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9184217" y="1955800"/>
            <a:ext cx="328083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9362017" y="2002367"/>
            <a:ext cx="91016" cy="88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8150191" y="1896531"/>
            <a:ext cx="478887" cy="478887"/>
            <a:chOff x="8216107" y="1647825"/>
            <a:chExt cx="464344" cy="464344"/>
          </a:xfrm>
          <a:solidFill>
            <a:srgbClr val="16397B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7192433" y="1970617"/>
            <a:ext cx="478367" cy="3153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6233584" y="1896533"/>
            <a:ext cx="480483" cy="478367"/>
            <a:chOff x="4675188" y="1422400"/>
            <a:chExt cx="360362" cy="358775"/>
          </a:xfrm>
          <a:solidFill>
            <a:srgbClr val="16397B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287433" y="4777317"/>
            <a:ext cx="330200" cy="478367"/>
            <a:chOff x="3965575" y="3582988"/>
            <a:chExt cx="247650" cy="358775"/>
          </a:xfrm>
          <a:solidFill>
            <a:srgbClr val="16397B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4286251" y="4777317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329776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3357033" y="4866217"/>
            <a:ext cx="366184" cy="268816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2415117" y="4881033"/>
            <a:ext cx="171449" cy="112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2338917" y="4806951"/>
            <a:ext cx="478367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5"/>
          <p:cNvSpPr/>
          <p:nvPr/>
        </p:nvSpPr>
        <p:spPr bwMode="auto">
          <a:xfrm>
            <a:off x="1380067" y="4866217"/>
            <a:ext cx="478367" cy="30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7" name="AutoShape 106"/>
          <p:cNvSpPr/>
          <p:nvPr/>
        </p:nvSpPr>
        <p:spPr bwMode="auto">
          <a:xfrm>
            <a:off x="1559984" y="4957233"/>
            <a:ext cx="67733" cy="656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8" name="AutoShape 107"/>
          <p:cNvSpPr/>
          <p:nvPr/>
        </p:nvSpPr>
        <p:spPr bwMode="auto">
          <a:xfrm>
            <a:off x="1515533" y="4910667"/>
            <a:ext cx="209551" cy="20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9" name="AutoShape 108"/>
          <p:cNvSpPr/>
          <p:nvPr/>
        </p:nvSpPr>
        <p:spPr bwMode="auto">
          <a:xfrm>
            <a:off x="571500" y="4866217"/>
            <a:ext cx="179917" cy="1799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20" name="AutoShape 109"/>
          <p:cNvSpPr/>
          <p:nvPr/>
        </p:nvSpPr>
        <p:spPr bwMode="auto">
          <a:xfrm>
            <a:off x="482600" y="4777317"/>
            <a:ext cx="359833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1" name="Group 112"/>
          <p:cNvGrpSpPr/>
          <p:nvPr/>
        </p:nvGrpSpPr>
        <p:grpSpPr>
          <a:xfrm>
            <a:off x="5213020" y="3827651"/>
            <a:ext cx="479705" cy="449417"/>
            <a:chOff x="5368132" y="3540125"/>
            <a:chExt cx="465138" cy="435769"/>
          </a:xfrm>
          <a:solidFill>
            <a:srgbClr val="16397B"/>
          </a:solidFill>
        </p:grpSpPr>
        <p:sp>
          <p:nvSpPr>
            <p:cNvPr id="1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4" name="AutoShape 112"/>
          <p:cNvSpPr/>
          <p:nvPr/>
        </p:nvSpPr>
        <p:spPr bwMode="auto">
          <a:xfrm>
            <a:off x="4254500" y="3813176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371965" y="3812507"/>
            <a:ext cx="329080" cy="479705"/>
            <a:chOff x="2528974" y="2863357"/>
            <a:chExt cx="246811" cy="359779"/>
          </a:xfrm>
          <a:solidFill>
            <a:srgbClr val="16397B"/>
          </a:solidFill>
        </p:grpSpPr>
        <p:sp>
          <p:nvSpPr>
            <p:cNvPr id="1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98184" y="3813176"/>
            <a:ext cx="359833" cy="478367"/>
            <a:chOff x="1798638" y="2859882"/>
            <a:chExt cx="269875" cy="358775"/>
          </a:xfrm>
          <a:solidFill>
            <a:srgbClr val="16397B"/>
          </a:solidFill>
        </p:grpSpPr>
        <p:sp>
          <p:nvSpPr>
            <p:cNvPr id="129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7"/>
          <p:cNvSpPr/>
          <p:nvPr/>
        </p:nvSpPr>
        <p:spPr bwMode="auto">
          <a:xfrm>
            <a:off x="1380067" y="3872443"/>
            <a:ext cx="480484" cy="35983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32" name="Group 121"/>
          <p:cNvGrpSpPr/>
          <p:nvPr/>
        </p:nvGrpSpPr>
        <p:grpSpPr>
          <a:xfrm>
            <a:off x="423333" y="3872676"/>
            <a:ext cx="478887" cy="359367"/>
            <a:chOff x="723900" y="3569494"/>
            <a:chExt cx="464344" cy="348456"/>
          </a:xfrm>
          <a:solidFill>
            <a:srgbClr val="16397B"/>
          </a:solidFill>
        </p:grpSpPr>
        <p:sp>
          <p:nvSpPr>
            <p:cNvPr id="133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4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5" name="Group 124"/>
          <p:cNvGrpSpPr/>
          <p:nvPr/>
        </p:nvGrpSpPr>
        <p:grpSpPr>
          <a:xfrm>
            <a:off x="5213020" y="2940275"/>
            <a:ext cx="479705" cy="403573"/>
            <a:chOff x="5368132" y="2625725"/>
            <a:chExt cx="465138" cy="391319"/>
          </a:xfrm>
          <a:solidFill>
            <a:srgbClr val="16397B"/>
          </a:solidFill>
        </p:grpSpPr>
        <p:sp>
          <p:nvSpPr>
            <p:cNvPr id="13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5245" y="2902619"/>
            <a:ext cx="478885" cy="478887"/>
            <a:chOff x="3191434" y="2145028"/>
            <a:chExt cx="359165" cy="359165"/>
          </a:xfrm>
          <a:solidFill>
            <a:srgbClr val="16397B"/>
          </a:solidFill>
        </p:grpSpPr>
        <p:sp>
          <p:nvSpPr>
            <p:cNvPr id="14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297471" y="2902619"/>
            <a:ext cx="478888" cy="478887"/>
            <a:chOff x="2473104" y="2145028"/>
            <a:chExt cx="359165" cy="359165"/>
          </a:xfrm>
          <a:solidFill>
            <a:srgbClr val="16397B"/>
          </a:solidFill>
        </p:grpSpPr>
        <p:sp>
          <p:nvSpPr>
            <p:cNvPr id="14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6" name="组合 138"/>
          <p:cNvGrpSpPr/>
          <p:nvPr/>
        </p:nvGrpSpPr>
        <p:grpSpPr bwMode="auto">
          <a:xfrm>
            <a:off x="2338917" y="2902879"/>
            <a:ext cx="480483" cy="478367"/>
            <a:chOff x="1754188" y="2144713"/>
            <a:chExt cx="360362" cy="358775"/>
          </a:xfrm>
          <a:solidFill>
            <a:srgbClr val="16397B"/>
          </a:solidFill>
        </p:grpSpPr>
        <p:sp>
          <p:nvSpPr>
            <p:cNvPr id="147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8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9" name="AutoShape 130"/>
          <p:cNvSpPr/>
          <p:nvPr/>
        </p:nvSpPr>
        <p:spPr bwMode="auto">
          <a:xfrm>
            <a:off x="1380067" y="2902879"/>
            <a:ext cx="480484" cy="478367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452967" y="2902879"/>
            <a:ext cx="419100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541867" y="3029879"/>
            <a:ext cx="61384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6328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721784" y="3029879"/>
            <a:ext cx="592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5213351" y="1976967"/>
            <a:ext cx="478367" cy="328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4510617" y="1962151"/>
            <a:ext cx="156633" cy="156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4254500" y="1900767"/>
            <a:ext cx="480484" cy="480484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4510617" y="1900767"/>
            <a:ext cx="224367" cy="224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3297767" y="1900767"/>
            <a:ext cx="478367" cy="46566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2398184" y="2021417"/>
            <a:ext cx="300567" cy="243416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2338917" y="1962151"/>
            <a:ext cx="478367" cy="372533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713567" y="2036233"/>
            <a:ext cx="44451" cy="44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698751" y="22309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713567" y="2186517"/>
            <a:ext cx="59267" cy="148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713567" y="2142067"/>
            <a:ext cx="59267" cy="148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2459567" y="2080684"/>
            <a:ext cx="88900" cy="63500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0067" y="1930400"/>
            <a:ext cx="480484" cy="421217"/>
            <a:chOff x="1035050" y="1447800"/>
            <a:chExt cx="360363" cy="315913"/>
          </a:xfrm>
          <a:solidFill>
            <a:srgbClr val="16397B"/>
          </a:solidFill>
        </p:grpSpPr>
        <p:sp>
          <p:nvSpPr>
            <p:cNvPr id="166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7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68" name="AutoShape 149"/>
          <p:cNvSpPr/>
          <p:nvPr/>
        </p:nvSpPr>
        <p:spPr bwMode="auto">
          <a:xfrm>
            <a:off x="423333" y="1962151"/>
            <a:ext cx="478367" cy="342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16397B"/>
          </a:solidFill>
          <a:ln>
            <a:noFill/>
          </a:ln>
          <a:effectLst/>
        </p:spPr>
        <p:txBody>
          <a:bodyPr lIns="25400" tIns="25400" rIns="25400" bIns="25400" anchor="ctr"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6166300" y="3823091"/>
            <a:ext cx="580144" cy="506029"/>
            <a:chOff x="4675188" y="2882900"/>
            <a:chExt cx="360362" cy="314325"/>
          </a:xfrm>
          <a:solidFill>
            <a:srgbClr val="16397B"/>
          </a:solidFill>
        </p:grpSpPr>
        <p:sp>
          <p:nvSpPr>
            <p:cNvPr id="170" name="AutoShape 43"/>
            <p:cNvSpPr/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1" name="AutoShape 44"/>
            <p:cNvSpPr/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2" name="AutoShape 45"/>
            <p:cNvSpPr/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7506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48" name="组合 47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49" name="组合 48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50" name="平行四边形 49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3" name="平行四边形 17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175" name="平行四边形 174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6" name="平行四边形 175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3411613" y="1446717"/>
            <a:ext cx="522817" cy="522817"/>
            <a:chOff x="3771900" y="2098675"/>
            <a:chExt cx="392113" cy="392113"/>
          </a:xfrm>
          <a:solidFill>
            <a:srgbClr val="16397B"/>
          </a:solidFill>
        </p:grpSpPr>
        <p:sp>
          <p:nvSpPr>
            <p:cNvPr id="3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548217" y="2465917"/>
            <a:ext cx="560916" cy="560916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10" name="Group 11"/>
          <p:cNvGrpSpPr/>
          <p:nvPr/>
        </p:nvGrpSpPr>
        <p:grpSpPr>
          <a:xfrm>
            <a:off x="532219" y="1429784"/>
            <a:ext cx="594784" cy="556684"/>
            <a:chOff x="1200150" y="2085975"/>
            <a:chExt cx="446088" cy="417513"/>
          </a:xfrm>
          <a:solidFill>
            <a:srgbClr val="16397B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371720" y="1417084"/>
            <a:ext cx="596900" cy="582084"/>
            <a:chOff x="4592638" y="2076450"/>
            <a:chExt cx="447675" cy="436563"/>
          </a:xfrm>
          <a:solidFill>
            <a:srgbClr val="16397B"/>
          </a:solidFill>
        </p:grpSpPr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371720" y="2467547"/>
            <a:ext cx="609600" cy="529167"/>
            <a:chOff x="4587875" y="2944813"/>
            <a:chExt cx="457200" cy="396875"/>
          </a:xfrm>
          <a:solidFill>
            <a:srgbClr val="16397B"/>
          </a:solidFill>
        </p:grpSpPr>
        <p:sp>
          <p:nvSpPr>
            <p:cNvPr id="18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" name="Group 25"/>
          <p:cNvGrpSpPr/>
          <p:nvPr/>
        </p:nvGrpSpPr>
        <p:grpSpPr>
          <a:xfrm>
            <a:off x="3507624" y="2435796"/>
            <a:ext cx="408517" cy="592667"/>
            <a:chOff x="3814763" y="2921000"/>
            <a:chExt cx="306388" cy="444500"/>
          </a:xfrm>
          <a:solidFill>
            <a:srgbClr val="16397B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" name="Group 31"/>
          <p:cNvGrpSpPr/>
          <p:nvPr/>
        </p:nvGrpSpPr>
        <p:grpSpPr>
          <a:xfrm>
            <a:off x="1491400" y="2545863"/>
            <a:ext cx="615951" cy="372533"/>
            <a:chOff x="2039938" y="3003550"/>
            <a:chExt cx="461963" cy="279400"/>
          </a:xfrm>
          <a:solidFill>
            <a:srgbClr val="16397B"/>
          </a:solidFill>
        </p:grpSpPr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" name="Group 35"/>
          <p:cNvGrpSpPr/>
          <p:nvPr/>
        </p:nvGrpSpPr>
        <p:grpSpPr>
          <a:xfrm>
            <a:off x="4467731" y="3473889"/>
            <a:ext cx="560917" cy="472017"/>
            <a:chOff x="4605338" y="3814763"/>
            <a:chExt cx="420688" cy="354013"/>
          </a:xfrm>
          <a:solidFill>
            <a:srgbClr val="16397B"/>
          </a:solidFill>
        </p:grpSpPr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" name="Group 44"/>
          <p:cNvGrpSpPr/>
          <p:nvPr/>
        </p:nvGrpSpPr>
        <p:grpSpPr>
          <a:xfrm>
            <a:off x="3507624" y="3437905"/>
            <a:ext cx="476251" cy="543984"/>
            <a:chOff x="3789363" y="3787775"/>
            <a:chExt cx="357188" cy="407988"/>
          </a:xfrm>
          <a:solidFill>
            <a:srgbClr val="16397B"/>
          </a:solidFill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8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68" name="Group 69"/>
          <p:cNvGrpSpPr/>
          <p:nvPr/>
        </p:nvGrpSpPr>
        <p:grpSpPr>
          <a:xfrm>
            <a:off x="2494171" y="3429439"/>
            <a:ext cx="533400" cy="560917"/>
            <a:chOff x="2919413" y="3781425"/>
            <a:chExt cx="400050" cy="420688"/>
          </a:xfrm>
          <a:solidFill>
            <a:srgbClr val="16397B"/>
          </a:solidFill>
        </p:grpSpPr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0" name="Group 81"/>
          <p:cNvGrpSpPr/>
          <p:nvPr/>
        </p:nvGrpSpPr>
        <p:grpSpPr>
          <a:xfrm>
            <a:off x="1619491" y="3435789"/>
            <a:ext cx="543984" cy="548216"/>
            <a:chOff x="2066925" y="3786188"/>
            <a:chExt cx="407988" cy="411162"/>
          </a:xfrm>
          <a:solidFill>
            <a:srgbClr val="16397B"/>
          </a:solidFill>
        </p:grpSpPr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4" name="Group 85"/>
          <p:cNvGrpSpPr/>
          <p:nvPr/>
        </p:nvGrpSpPr>
        <p:grpSpPr>
          <a:xfrm>
            <a:off x="532219" y="3412505"/>
            <a:ext cx="594784" cy="594784"/>
            <a:chOff x="1200150" y="3768725"/>
            <a:chExt cx="446088" cy="446088"/>
          </a:xfrm>
          <a:solidFill>
            <a:srgbClr val="16397B"/>
          </a:solidFill>
        </p:grpSpPr>
        <p:sp>
          <p:nvSpPr>
            <p:cNvPr id="85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8" name="Group 89"/>
          <p:cNvGrpSpPr/>
          <p:nvPr/>
        </p:nvGrpSpPr>
        <p:grpSpPr>
          <a:xfrm>
            <a:off x="2355496" y="4446695"/>
            <a:ext cx="766235" cy="406401"/>
            <a:chOff x="2832100" y="4686300"/>
            <a:chExt cx="574676" cy="304801"/>
          </a:xfrm>
          <a:solidFill>
            <a:srgbClr val="16397B"/>
          </a:solidFill>
        </p:grpSpPr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7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9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7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8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29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5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8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2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4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4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2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7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8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69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0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1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2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3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4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7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1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4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5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1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8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1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2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3" name="Group 204"/>
          <p:cNvGrpSpPr/>
          <p:nvPr/>
        </p:nvGrpSpPr>
        <p:grpSpPr>
          <a:xfrm>
            <a:off x="3471872" y="4395895"/>
            <a:ext cx="510117" cy="510117"/>
            <a:chOff x="3776663" y="4648200"/>
            <a:chExt cx="382588" cy="382588"/>
          </a:xfrm>
          <a:solidFill>
            <a:srgbClr val="16397B"/>
          </a:solidFill>
        </p:grpSpPr>
        <p:sp>
          <p:nvSpPr>
            <p:cNvPr id="204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5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6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09" name="Freeform 200"/>
          <p:cNvSpPr>
            <a:spLocks noEditPoints="1"/>
          </p:cNvSpPr>
          <p:nvPr/>
        </p:nvSpPr>
        <p:spPr bwMode="auto">
          <a:xfrm>
            <a:off x="548217" y="4387851"/>
            <a:ext cx="560916" cy="527049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0" name="Freeform 201"/>
          <p:cNvSpPr>
            <a:spLocks noEditPoints="1"/>
          </p:cNvSpPr>
          <p:nvPr/>
        </p:nvSpPr>
        <p:spPr bwMode="auto">
          <a:xfrm>
            <a:off x="4370917" y="5357284"/>
            <a:ext cx="560916" cy="510116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11" name="Freeform 202"/>
          <p:cNvSpPr>
            <a:spLocks noEditPoints="1"/>
          </p:cNvSpPr>
          <p:nvPr/>
        </p:nvSpPr>
        <p:spPr bwMode="auto">
          <a:xfrm>
            <a:off x="531284" y="5331884"/>
            <a:ext cx="416983" cy="560916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12" name="Group 213"/>
          <p:cNvGrpSpPr/>
          <p:nvPr/>
        </p:nvGrpSpPr>
        <p:grpSpPr>
          <a:xfrm>
            <a:off x="2451507" y="5343301"/>
            <a:ext cx="584200" cy="539751"/>
            <a:chOff x="2900363" y="5486400"/>
            <a:chExt cx="438150" cy="404813"/>
          </a:xfrm>
          <a:solidFill>
            <a:srgbClr val="16397B"/>
          </a:solidFill>
        </p:grpSpPr>
        <p:sp>
          <p:nvSpPr>
            <p:cNvPr id="213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4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5" name="Group 216"/>
          <p:cNvGrpSpPr/>
          <p:nvPr/>
        </p:nvGrpSpPr>
        <p:grpSpPr>
          <a:xfrm>
            <a:off x="5272388" y="1508101"/>
            <a:ext cx="599017" cy="484717"/>
            <a:chOff x="1209675" y="6354763"/>
            <a:chExt cx="449263" cy="363538"/>
          </a:xfrm>
          <a:solidFill>
            <a:srgbClr val="16397B"/>
          </a:solidFill>
        </p:grpSpPr>
        <p:sp>
          <p:nvSpPr>
            <p:cNvPr id="216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7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8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0" name="Group 221"/>
          <p:cNvGrpSpPr/>
          <p:nvPr/>
        </p:nvGrpSpPr>
        <p:grpSpPr>
          <a:xfrm>
            <a:off x="5315701" y="2453905"/>
            <a:ext cx="594784" cy="596900"/>
            <a:chOff x="2060575" y="6313488"/>
            <a:chExt cx="446088" cy="447675"/>
          </a:xfrm>
          <a:solidFill>
            <a:srgbClr val="16397B"/>
          </a:solidFill>
        </p:grpSpPr>
        <p:sp>
          <p:nvSpPr>
            <p:cNvPr id="221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2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3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6" name="Group 227"/>
          <p:cNvGrpSpPr/>
          <p:nvPr/>
        </p:nvGrpSpPr>
        <p:grpSpPr>
          <a:xfrm>
            <a:off x="5419419" y="3458013"/>
            <a:ext cx="491067" cy="543984"/>
            <a:chOff x="2947988" y="6332538"/>
            <a:chExt cx="368300" cy="407988"/>
          </a:xfrm>
          <a:solidFill>
            <a:srgbClr val="16397B"/>
          </a:solidFill>
        </p:grpSpPr>
        <p:sp>
          <p:nvSpPr>
            <p:cNvPr id="227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8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9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0" name="Group 231"/>
          <p:cNvGrpSpPr/>
          <p:nvPr/>
        </p:nvGrpSpPr>
        <p:grpSpPr>
          <a:xfrm>
            <a:off x="5349568" y="5312412"/>
            <a:ext cx="560917" cy="628651"/>
            <a:chOff x="4608513" y="6291263"/>
            <a:chExt cx="420688" cy="471488"/>
          </a:xfrm>
          <a:solidFill>
            <a:srgbClr val="16397B"/>
          </a:solidFill>
        </p:grpSpPr>
        <p:sp>
          <p:nvSpPr>
            <p:cNvPr id="231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2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3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4" name="Group 235"/>
          <p:cNvGrpSpPr/>
          <p:nvPr/>
        </p:nvGrpSpPr>
        <p:grpSpPr>
          <a:xfrm>
            <a:off x="1491400" y="1474235"/>
            <a:ext cx="546100" cy="560917"/>
            <a:chOff x="2044700" y="2119313"/>
            <a:chExt cx="409575" cy="420688"/>
          </a:xfrm>
          <a:solidFill>
            <a:srgbClr val="16397B"/>
          </a:solidFill>
        </p:grpSpPr>
        <p:sp>
          <p:nvSpPr>
            <p:cNvPr id="235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6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7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1" name="Group 242"/>
          <p:cNvGrpSpPr/>
          <p:nvPr/>
        </p:nvGrpSpPr>
        <p:grpSpPr>
          <a:xfrm>
            <a:off x="2451507" y="2469663"/>
            <a:ext cx="596900" cy="455084"/>
            <a:chOff x="2908300" y="2946400"/>
            <a:chExt cx="447675" cy="341313"/>
          </a:xfrm>
          <a:solidFill>
            <a:srgbClr val="16397B"/>
          </a:solidFill>
        </p:grpSpPr>
        <p:sp>
          <p:nvSpPr>
            <p:cNvPr id="242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3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4" name="Group 245"/>
          <p:cNvGrpSpPr/>
          <p:nvPr/>
        </p:nvGrpSpPr>
        <p:grpSpPr>
          <a:xfrm>
            <a:off x="5346393" y="4395895"/>
            <a:ext cx="594783" cy="552451"/>
            <a:chOff x="3767138" y="6329363"/>
            <a:chExt cx="446087" cy="414338"/>
          </a:xfrm>
          <a:solidFill>
            <a:srgbClr val="16397B"/>
          </a:solidFill>
        </p:grpSpPr>
        <p:sp>
          <p:nvSpPr>
            <p:cNvPr id="245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6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7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8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1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2" name="Group 253"/>
          <p:cNvGrpSpPr/>
          <p:nvPr/>
        </p:nvGrpSpPr>
        <p:grpSpPr>
          <a:xfrm>
            <a:off x="1491400" y="5375052"/>
            <a:ext cx="639233" cy="476251"/>
            <a:chOff x="2044700" y="5510213"/>
            <a:chExt cx="479425" cy="357188"/>
          </a:xfrm>
          <a:solidFill>
            <a:srgbClr val="16397B"/>
          </a:solidFill>
        </p:grpSpPr>
        <p:sp>
          <p:nvSpPr>
            <p:cNvPr id="253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4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5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6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7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8" name="Group 259"/>
          <p:cNvGrpSpPr/>
          <p:nvPr/>
        </p:nvGrpSpPr>
        <p:grpSpPr>
          <a:xfrm>
            <a:off x="4429200" y="4404361"/>
            <a:ext cx="518584" cy="594784"/>
            <a:chOff x="4638675" y="4654550"/>
            <a:chExt cx="388938" cy="446088"/>
          </a:xfrm>
          <a:solidFill>
            <a:srgbClr val="16397B"/>
          </a:solidFill>
        </p:grpSpPr>
        <p:sp>
          <p:nvSpPr>
            <p:cNvPr id="25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2" name="Group 263"/>
          <p:cNvGrpSpPr/>
          <p:nvPr/>
        </p:nvGrpSpPr>
        <p:grpSpPr>
          <a:xfrm>
            <a:off x="1491400" y="4372612"/>
            <a:ext cx="556684" cy="552451"/>
            <a:chOff x="2097088" y="4630738"/>
            <a:chExt cx="417513" cy="414338"/>
          </a:xfrm>
          <a:solidFill>
            <a:srgbClr val="16397B"/>
          </a:solidFill>
        </p:grpSpPr>
        <p:sp>
          <p:nvSpPr>
            <p:cNvPr id="263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4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5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7" name="Group 268"/>
          <p:cNvGrpSpPr/>
          <p:nvPr/>
        </p:nvGrpSpPr>
        <p:grpSpPr>
          <a:xfrm>
            <a:off x="3507624" y="5343301"/>
            <a:ext cx="410633" cy="651933"/>
            <a:chOff x="3824288" y="5486400"/>
            <a:chExt cx="307975" cy="488950"/>
          </a:xfrm>
          <a:solidFill>
            <a:srgbClr val="16397B"/>
          </a:solidFill>
        </p:grpSpPr>
        <p:sp>
          <p:nvSpPr>
            <p:cNvPr id="268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9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0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3" name="Group 274"/>
          <p:cNvGrpSpPr/>
          <p:nvPr/>
        </p:nvGrpSpPr>
        <p:grpSpPr>
          <a:xfrm>
            <a:off x="2451507" y="1459417"/>
            <a:ext cx="573617" cy="569384"/>
            <a:chOff x="2936875" y="2108200"/>
            <a:chExt cx="430213" cy="427038"/>
          </a:xfrm>
          <a:solidFill>
            <a:srgbClr val="16397B"/>
          </a:solidFill>
        </p:grpSpPr>
        <p:sp>
          <p:nvSpPr>
            <p:cNvPr id="274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5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6" name="Group 147"/>
          <p:cNvGrpSpPr/>
          <p:nvPr/>
        </p:nvGrpSpPr>
        <p:grpSpPr>
          <a:xfrm>
            <a:off x="6473923" y="1486473"/>
            <a:ext cx="353484" cy="565149"/>
            <a:chOff x="914400" y="2173288"/>
            <a:chExt cx="265113" cy="423862"/>
          </a:xfrm>
          <a:solidFill>
            <a:srgbClr val="16397B"/>
          </a:solidFill>
        </p:grpSpPr>
        <p:sp>
          <p:nvSpPr>
            <p:cNvPr id="277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8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79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280" name="Freeform 269"/>
          <p:cNvSpPr>
            <a:spLocks noEditPoints="1"/>
          </p:cNvSpPr>
          <p:nvPr/>
        </p:nvSpPr>
        <p:spPr bwMode="auto">
          <a:xfrm>
            <a:off x="9383184" y="1509184"/>
            <a:ext cx="465667" cy="465667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281" name="Group 152"/>
          <p:cNvGrpSpPr/>
          <p:nvPr/>
        </p:nvGrpSpPr>
        <p:grpSpPr>
          <a:xfrm>
            <a:off x="10266161" y="1486473"/>
            <a:ext cx="383117" cy="579967"/>
            <a:chOff x="4222750" y="2166938"/>
            <a:chExt cx="287338" cy="434975"/>
          </a:xfrm>
          <a:solidFill>
            <a:srgbClr val="16397B"/>
          </a:solidFill>
        </p:grpSpPr>
        <p:sp>
          <p:nvSpPr>
            <p:cNvPr id="282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3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4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1" name="Group 162"/>
          <p:cNvGrpSpPr/>
          <p:nvPr/>
        </p:nvGrpSpPr>
        <p:grpSpPr>
          <a:xfrm>
            <a:off x="11229244" y="1554205"/>
            <a:ext cx="491068" cy="491067"/>
            <a:chOff x="5022850" y="2200275"/>
            <a:chExt cx="368301" cy="368300"/>
          </a:xfrm>
          <a:solidFill>
            <a:srgbClr val="16397B"/>
          </a:solidFill>
        </p:grpSpPr>
        <p:sp>
          <p:nvSpPr>
            <p:cNvPr id="292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3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4" name="Group 165"/>
          <p:cNvGrpSpPr/>
          <p:nvPr/>
        </p:nvGrpSpPr>
        <p:grpSpPr>
          <a:xfrm>
            <a:off x="8272949" y="1477735"/>
            <a:ext cx="524935" cy="565151"/>
            <a:chOff x="5832475" y="2170113"/>
            <a:chExt cx="393701" cy="423863"/>
          </a:xfrm>
          <a:solidFill>
            <a:srgbClr val="16397B"/>
          </a:solidFill>
        </p:grpSpPr>
        <p:sp>
          <p:nvSpPr>
            <p:cNvPr id="295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6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7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9" name="Group 170"/>
          <p:cNvGrpSpPr/>
          <p:nvPr/>
        </p:nvGrpSpPr>
        <p:grpSpPr>
          <a:xfrm>
            <a:off x="6361720" y="4393013"/>
            <a:ext cx="599017" cy="366184"/>
            <a:chOff x="-7938" y="3078163"/>
            <a:chExt cx="449263" cy="274638"/>
          </a:xfrm>
          <a:solidFill>
            <a:srgbClr val="16397B"/>
          </a:solidFill>
        </p:grpSpPr>
        <p:sp>
          <p:nvSpPr>
            <p:cNvPr id="300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1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2" name="Group 173"/>
          <p:cNvGrpSpPr/>
          <p:nvPr/>
        </p:nvGrpSpPr>
        <p:grpSpPr>
          <a:xfrm>
            <a:off x="6426233" y="2487657"/>
            <a:ext cx="541867" cy="565149"/>
            <a:chOff x="839787" y="3005138"/>
            <a:chExt cx="406400" cy="423862"/>
          </a:xfrm>
          <a:solidFill>
            <a:srgbClr val="16397B"/>
          </a:solidFill>
        </p:grpSpPr>
        <p:sp>
          <p:nvSpPr>
            <p:cNvPr id="303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4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5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2" name="Group 183"/>
          <p:cNvGrpSpPr/>
          <p:nvPr/>
        </p:nvGrpSpPr>
        <p:grpSpPr>
          <a:xfrm>
            <a:off x="8274503" y="2580115"/>
            <a:ext cx="630767" cy="357717"/>
            <a:chOff x="2470150" y="3081338"/>
            <a:chExt cx="473075" cy="268288"/>
          </a:xfrm>
          <a:solidFill>
            <a:srgbClr val="16397B"/>
          </a:solidFill>
        </p:grpSpPr>
        <p:sp>
          <p:nvSpPr>
            <p:cNvPr id="313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4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5" name="Group 186"/>
          <p:cNvGrpSpPr/>
          <p:nvPr/>
        </p:nvGrpSpPr>
        <p:grpSpPr>
          <a:xfrm>
            <a:off x="9291437" y="2551299"/>
            <a:ext cx="626533" cy="539749"/>
            <a:chOff x="3302000" y="3008313"/>
            <a:chExt cx="469900" cy="404812"/>
          </a:xfrm>
          <a:solidFill>
            <a:srgbClr val="16397B"/>
          </a:solidFill>
        </p:grpSpPr>
        <p:sp>
          <p:nvSpPr>
            <p:cNvPr id="316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7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8" name="Group 189"/>
          <p:cNvGrpSpPr/>
          <p:nvPr/>
        </p:nvGrpSpPr>
        <p:grpSpPr>
          <a:xfrm>
            <a:off x="10288221" y="2487656"/>
            <a:ext cx="446617" cy="537633"/>
            <a:chOff x="4197350" y="3013075"/>
            <a:chExt cx="334963" cy="403225"/>
          </a:xfrm>
          <a:solidFill>
            <a:srgbClr val="16397B"/>
          </a:solidFill>
        </p:grpSpPr>
        <p:sp>
          <p:nvSpPr>
            <p:cNvPr id="319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0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1" name="Group 192"/>
          <p:cNvGrpSpPr/>
          <p:nvPr/>
        </p:nvGrpSpPr>
        <p:grpSpPr>
          <a:xfrm>
            <a:off x="11177107" y="2513557"/>
            <a:ext cx="539751" cy="582084"/>
            <a:chOff x="4994275" y="2997200"/>
            <a:chExt cx="404813" cy="436563"/>
          </a:xfrm>
          <a:solidFill>
            <a:srgbClr val="16397B"/>
          </a:solidFill>
        </p:grpSpPr>
        <p:sp>
          <p:nvSpPr>
            <p:cNvPr id="322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3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4" name="Group 195"/>
          <p:cNvGrpSpPr/>
          <p:nvPr/>
        </p:nvGrpSpPr>
        <p:grpSpPr>
          <a:xfrm>
            <a:off x="9326661" y="5308176"/>
            <a:ext cx="480484" cy="491067"/>
            <a:chOff x="5846763" y="3030538"/>
            <a:chExt cx="360363" cy="368300"/>
          </a:xfrm>
          <a:solidFill>
            <a:srgbClr val="16397B"/>
          </a:solidFill>
        </p:grpSpPr>
        <p:sp>
          <p:nvSpPr>
            <p:cNvPr id="325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6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7" name="Group 198"/>
          <p:cNvGrpSpPr/>
          <p:nvPr/>
        </p:nvGrpSpPr>
        <p:grpSpPr>
          <a:xfrm>
            <a:off x="8369928" y="5292945"/>
            <a:ext cx="552451" cy="582084"/>
            <a:chOff x="5819775" y="3827463"/>
            <a:chExt cx="414338" cy="436563"/>
          </a:xfrm>
          <a:solidFill>
            <a:srgbClr val="16397B"/>
          </a:solidFill>
        </p:grpSpPr>
        <p:sp>
          <p:nvSpPr>
            <p:cNvPr id="328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9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0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2" name="Group 203"/>
          <p:cNvGrpSpPr/>
          <p:nvPr/>
        </p:nvGrpSpPr>
        <p:grpSpPr>
          <a:xfrm>
            <a:off x="11302371" y="3375939"/>
            <a:ext cx="328084" cy="552451"/>
            <a:chOff x="5068888" y="3838575"/>
            <a:chExt cx="246063" cy="414338"/>
          </a:xfrm>
          <a:solidFill>
            <a:srgbClr val="16397B"/>
          </a:solidFill>
        </p:grpSpPr>
        <p:sp>
          <p:nvSpPr>
            <p:cNvPr id="333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4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5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6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7" name="Group 208"/>
          <p:cNvGrpSpPr/>
          <p:nvPr/>
        </p:nvGrpSpPr>
        <p:grpSpPr>
          <a:xfrm>
            <a:off x="10346895" y="5238327"/>
            <a:ext cx="404284" cy="601133"/>
            <a:chOff x="65087" y="3805238"/>
            <a:chExt cx="303213" cy="450850"/>
          </a:xfrm>
          <a:solidFill>
            <a:srgbClr val="16397B"/>
          </a:solidFill>
        </p:grpSpPr>
        <p:sp>
          <p:nvSpPr>
            <p:cNvPr id="338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9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0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1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2" name="Group 213"/>
          <p:cNvGrpSpPr/>
          <p:nvPr/>
        </p:nvGrpSpPr>
        <p:grpSpPr>
          <a:xfrm>
            <a:off x="6396137" y="3433807"/>
            <a:ext cx="550333" cy="550333"/>
            <a:chOff x="846137" y="3833813"/>
            <a:chExt cx="412750" cy="412750"/>
          </a:xfrm>
          <a:solidFill>
            <a:srgbClr val="16397B"/>
          </a:solidFill>
        </p:grpSpPr>
        <p:sp>
          <p:nvSpPr>
            <p:cNvPr id="343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4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5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46" name="Freeform 321"/>
          <p:cNvSpPr/>
          <p:nvPr/>
        </p:nvSpPr>
        <p:spPr bwMode="auto">
          <a:xfrm>
            <a:off x="7454900" y="3386667"/>
            <a:ext cx="469900" cy="524933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7" name="Freeform 322"/>
          <p:cNvSpPr/>
          <p:nvPr/>
        </p:nvSpPr>
        <p:spPr bwMode="auto">
          <a:xfrm>
            <a:off x="8377767" y="3357033"/>
            <a:ext cx="474133" cy="565151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8" name="Freeform 323"/>
          <p:cNvSpPr/>
          <p:nvPr/>
        </p:nvSpPr>
        <p:spPr bwMode="auto">
          <a:xfrm>
            <a:off x="9387417" y="3390900"/>
            <a:ext cx="438149" cy="518584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49" name="Freeform 324"/>
          <p:cNvSpPr>
            <a:spLocks noEditPoints="1"/>
          </p:cNvSpPr>
          <p:nvPr/>
        </p:nvSpPr>
        <p:spPr bwMode="auto">
          <a:xfrm>
            <a:off x="10369551" y="3361267"/>
            <a:ext cx="410633" cy="577851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0" name="Group 221"/>
          <p:cNvGrpSpPr/>
          <p:nvPr/>
        </p:nvGrpSpPr>
        <p:grpSpPr>
          <a:xfrm>
            <a:off x="11264900" y="4393857"/>
            <a:ext cx="560917" cy="514351"/>
            <a:chOff x="5816600" y="4683125"/>
            <a:chExt cx="420688" cy="385763"/>
          </a:xfrm>
          <a:solidFill>
            <a:srgbClr val="16397B"/>
          </a:solidFill>
        </p:grpSpPr>
        <p:sp>
          <p:nvSpPr>
            <p:cNvPr id="351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2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3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54" name="Freeform 328"/>
          <p:cNvSpPr>
            <a:spLocks noEditPoints="1"/>
          </p:cNvSpPr>
          <p:nvPr/>
        </p:nvSpPr>
        <p:spPr bwMode="auto">
          <a:xfrm>
            <a:off x="7507817" y="5238751"/>
            <a:ext cx="429683" cy="622300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55" name="Freeform 329"/>
          <p:cNvSpPr>
            <a:spLocks noEditPoints="1"/>
          </p:cNvSpPr>
          <p:nvPr/>
        </p:nvSpPr>
        <p:spPr bwMode="auto">
          <a:xfrm>
            <a:off x="6354233" y="5257800"/>
            <a:ext cx="512233" cy="647700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rgbClr val="16397B"/>
          </a:solidFill>
          <a:ln>
            <a:noFill/>
          </a:ln>
        </p:spPr>
        <p:txBody>
          <a:bodyPr/>
          <a:p>
            <a:pPr defTabSz="914400">
              <a:defRPr/>
            </a:pPr>
            <a:endParaRPr lang="en-AU" sz="2400" kern="0">
              <a:solidFill>
                <a:srgbClr val="000000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grpSp>
        <p:nvGrpSpPr>
          <p:cNvPr id="356" name="Group 227"/>
          <p:cNvGrpSpPr/>
          <p:nvPr/>
        </p:nvGrpSpPr>
        <p:grpSpPr>
          <a:xfrm>
            <a:off x="10329484" y="4314401"/>
            <a:ext cx="508000" cy="510117"/>
            <a:chOff x="3346450" y="4684713"/>
            <a:chExt cx="381000" cy="382588"/>
          </a:xfrm>
          <a:solidFill>
            <a:srgbClr val="16397B"/>
          </a:solidFill>
        </p:grpSpPr>
        <p:sp>
          <p:nvSpPr>
            <p:cNvPr id="357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8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59" name="Group 230"/>
          <p:cNvGrpSpPr/>
          <p:nvPr/>
        </p:nvGrpSpPr>
        <p:grpSpPr>
          <a:xfrm>
            <a:off x="9299575" y="4377199"/>
            <a:ext cx="535517" cy="535517"/>
            <a:chOff x="2506662" y="4675188"/>
            <a:chExt cx="401638" cy="401638"/>
          </a:xfrm>
          <a:solidFill>
            <a:srgbClr val="16397B"/>
          </a:solidFill>
        </p:grpSpPr>
        <p:sp>
          <p:nvSpPr>
            <p:cNvPr id="360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1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2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3" name="Group 234"/>
          <p:cNvGrpSpPr/>
          <p:nvPr/>
        </p:nvGrpSpPr>
        <p:grpSpPr>
          <a:xfrm>
            <a:off x="8362653" y="4336180"/>
            <a:ext cx="486833" cy="533400"/>
            <a:chOff x="1693862" y="4675188"/>
            <a:chExt cx="365125" cy="400050"/>
          </a:xfrm>
          <a:solidFill>
            <a:srgbClr val="16397B"/>
          </a:solidFill>
        </p:grpSpPr>
        <p:sp>
          <p:nvSpPr>
            <p:cNvPr id="364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5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6" name="Group 237"/>
          <p:cNvGrpSpPr/>
          <p:nvPr/>
        </p:nvGrpSpPr>
        <p:grpSpPr>
          <a:xfrm>
            <a:off x="7409327" y="4297003"/>
            <a:ext cx="450851" cy="582084"/>
            <a:chOff x="879475" y="4657725"/>
            <a:chExt cx="338138" cy="436563"/>
          </a:xfrm>
          <a:solidFill>
            <a:srgbClr val="16397B"/>
          </a:solidFill>
        </p:grpSpPr>
        <p:sp>
          <p:nvSpPr>
            <p:cNvPr id="367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68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9" name="Group 240"/>
          <p:cNvGrpSpPr/>
          <p:nvPr/>
        </p:nvGrpSpPr>
        <p:grpSpPr>
          <a:xfrm>
            <a:off x="11374480" y="5316408"/>
            <a:ext cx="228600" cy="577851"/>
            <a:chOff x="131762" y="4659313"/>
            <a:chExt cx="171450" cy="433388"/>
          </a:xfrm>
          <a:solidFill>
            <a:srgbClr val="16397B"/>
          </a:solidFill>
        </p:grpSpPr>
        <p:sp>
          <p:nvSpPr>
            <p:cNvPr id="370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1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2" name="Group 243"/>
          <p:cNvGrpSpPr/>
          <p:nvPr/>
        </p:nvGrpSpPr>
        <p:grpSpPr>
          <a:xfrm>
            <a:off x="7480927" y="1479524"/>
            <a:ext cx="277284" cy="524933"/>
            <a:chOff x="942975" y="5508625"/>
            <a:chExt cx="207963" cy="393700"/>
          </a:xfrm>
          <a:solidFill>
            <a:srgbClr val="16397B"/>
          </a:solidFill>
        </p:grpSpPr>
        <p:sp>
          <p:nvSpPr>
            <p:cNvPr id="373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4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5" name="Group 246"/>
          <p:cNvGrpSpPr/>
          <p:nvPr/>
        </p:nvGrpSpPr>
        <p:grpSpPr>
          <a:xfrm>
            <a:off x="7333521" y="2532747"/>
            <a:ext cx="613833" cy="522816"/>
            <a:chOff x="1635125" y="3014663"/>
            <a:chExt cx="460375" cy="392112"/>
          </a:xfrm>
          <a:solidFill>
            <a:srgbClr val="16397B"/>
          </a:solidFill>
        </p:grpSpPr>
        <p:sp>
          <p:nvSpPr>
            <p:cNvPr id="376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7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defTabSz="914400">
                <a:defRPr/>
              </a:pPr>
              <a:endParaRPr lang="en-AU" sz="24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386" name="文本框 4"/>
          <p:cNvSpPr txBox="1"/>
          <p:nvPr/>
        </p:nvSpPr>
        <p:spPr>
          <a:xfrm>
            <a:off x="1099185" y="342900"/>
            <a:ext cx="388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buClr>
                <a:srgbClr val="CC0000"/>
              </a:buClr>
              <a:buSzTx/>
              <a:buFont typeface="Wingdings" panose="05000000000000000000" pitchFamily="2" charset="2"/>
            </a:pPr>
            <a:r>
              <a:rPr lang="zh-CN" altLang="en-US" sz="2400" b="1" dirty="0">
                <a:gradFill>
                  <a:gsLst>
                    <a:gs pos="0">
                      <a:srgbClr val="16397B"/>
                    </a:gs>
                    <a:gs pos="74000">
                      <a:srgbClr val="3069B4"/>
                    </a:gs>
                    <a:gs pos="83000">
                      <a:srgbClr val="3069B4"/>
                    </a:gs>
                    <a:gs pos="100000">
                      <a:srgbClr val="16397B"/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素材图标</a:t>
            </a:r>
            <a:endParaRPr lang="zh-CN" altLang="en-US" sz="2400" b="1" dirty="0">
              <a:gradFill>
                <a:gsLst>
                  <a:gs pos="0">
                    <a:srgbClr val="16397B"/>
                  </a:gs>
                  <a:gs pos="74000">
                    <a:srgbClr val="3069B4"/>
                  </a:gs>
                  <a:gs pos="83000">
                    <a:srgbClr val="3069B4"/>
                  </a:gs>
                  <a:gs pos="100000">
                    <a:srgbClr val="16397B"/>
                  </a:gs>
                </a:gsLst>
                <a:lin ang="5400000" scaled="0"/>
              </a:gra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387" name="组合 386"/>
          <p:cNvGrpSpPr/>
          <p:nvPr userDrawn="1"/>
        </p:nvGrpSpPr>
        <p:grpSpPr>
          <a:xfrm rot="0">
            <a:off x="492125" y="469900"/>
            <a:ext cx="524510" cy="237490"/>
            <a:chOff x="689" y="2543"/>
            <a:chExt cx="826" cy="37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689" y="2543"/>
              <a:ext cx="501" cy="374"/>
              <a:chOff x="3200" y="2121"/>
              <a:chExt cx="902" cy="673"/>
            </a:xfrm>
          </p:grpSpPr>
          <p:sp>
            <p:nvSpPr>
              <p:cNvPr id="389" name="平行四边形 388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0" name="平行四边形 389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391" name="组合 390"/>
            <p:cNvGrpSpPr/>
            <p:nvPr/>
          </p:nvGrpSpPr>
          <p:grpSpPr>
            <a:xfrm>
              <a:off x="1015" y="2543"/>
              <a:ext cx="501" cy="374"/>
              <a:chOff x="3200" y="2121"/>
              <a:chExt cx="902" cy="673"/>
            </a:xfrm>
          </p:grpSpPr>
          <p:sp>
            <p:nvSpPr>
              <p:cNvPr id="392" name="平行四边形 391"/>
              <p:cNvSpPr/>
              <p:nvPr/>
            </p:nvSpPr>
            <p:spPr>
              <a:xfrm rot="2580000">
                <a:off x="3200" y="2121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3069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3" name="平行四边形 392"/>
              <p:cNvSpPr/>
              <p:nvPr/>
            </p:nvSpPr>
            <p:spPr>
              <a:xfrm rot="19020000" flipH="1">
                <a:off x="3200" y="2546"/>
                <a:ext cx="902" cy="248"/>
              </a:xfrm>
              <a:prstGeom prst="parallelogram">
                <a:avLst>
                  <a:gd name="adj" fmla="val 109123"/>
                </a:avLst>
              </a:prstGeom>
              <a:solidFill>
                <a:srgbClr val="1639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文本框 1"/>
          <p:cNvSpPr txBox="1"/>
          <p:nvPr/>
        </p:nvSpPr>
        <p:spPr>
          <a:xfrm>
            <a:off x="4610100" y="514350"/>
            <a:ext cx="29718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研究概况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418" name="文本框 7"/>
          <p:cNvSpPr txBox="1"/>
          <p:nvPr/>
        </p:nvSpPr>
        <p:spPr>
          <a:xfrm>
            <a:off x="6396038" y="1330325"/>
            <a:ext cx="43354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（适用于</a:t>
            </a:r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GCP</a:t>
            </a:r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项目，不适应请删除此页）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8265" y="2140903"/>
            <a:ext cx="5141913" cy="3014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类型：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填写药物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分期</a:t>
            </a:r>
            <a:r>
              <a:rPr kumimoji="0" lang="en-US" altLang="zh-CN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器械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类别</a:t>
            </a:r>
            <a:endParaRPr kumimoji="0" lang="en-US" altLang="zh-CN" sz="2000" b="1" kern="1200" cap="none" spc="0" normalizeH="0" baseline="0" noProof="0" dirty="0" smtClean="0">
              <a:solidFill>
                <a:schemeClr val="accent6">
                  <a:lumMod val="75000"/>
                </a:schemeClr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药物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器械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技术名称：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申办方：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CRO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公司：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性质（多中心</a:t>
            </a: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单中心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）：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文本框 1"/>
          <p:cNvSpPr txBox="1"/>
          <p:nvPr/>
        </p:nvSpPr>
        <p:spPr>
          <a:xfrm>
            <a:off x="4610100" y="514350"/>
            <a:ext cx="29718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研究概况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466" name="文本框 3"/>
          <p:cNvSpPr txBox="1"/>
          <p:nvPr/>
        </p:nvSpPr>
        <p:spPr>
          <a:xfrm>
            <a:off x="6484938" y="1322388"/>
            <a:ext cx="465137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（适用于科研项目，不适应请删除此页）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7665" y="2068513"/>
            <a:ext cx="6781800" cy="3754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类型：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科研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课题</a:t>
            </a:r>
            <a:r>
              <a:rPr kumimoji="0" lang="en-US" altLang="zh-CN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研究者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发起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新技术</a:t>
            </a:r>
            <a:endParaRPr kumimoji="0" lang="en-US" altLang="zh-CN" sz="2000" b="1" kern="1200" cap="none" spc="0" normalizeH="0" baseline="0" noProof="0" dirty="0" smtClean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技术名称：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申办方：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CRO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公司：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课题来源：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赞助方：</a:t>
            </a:r>
            <a:endParaRPr kumimoji="0" lang="en-US" altLang="zh-CN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项目性质（多中心</a:t>
            </a:r>
            <a:r>
              <a:rPr kumimoji="0" lang="en-US" altLang="zh-CN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单中心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）：</a:t>
            </a:r>
            <a:endParaRPr kumimoji="0" lang="zh-CN" altLang="en-US" sz="2000" b="1" kern="1200" cap="none" spc="0" normalizeH="0" baseline="0" noProof="0" dirty="0" smtClean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文本框 1"/>
          <p:cNvSpPr txBox="1"/>
          <p:nvPr/>
        </p:nvSpPr>
        <p:spPr>
          <a:xfrm>
            <a:off x="3124200" y="604838"/>
            <a:ext cx="60769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参加单位（适用于多中心单位）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文本框 1"/>
          <p:cNvSpPr txBox="1"/>
          <p:nvPr/>
        </p:nvSpPr>
        <p:spPr>
          <a:xfrm>
            <a:off x="4540250" y="1211263"/>
            <a:ext cx="31130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本院研究者团队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84350" y="2082800"/>
          <a:ext cx="8623935" cy="2929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450"/>
                <a:gridCol w="2284730"/>
                <a:gridCol w="2414905"/>
                <a:gridCol w="1974850"/>
              </a:tblGrid>
              <a:tr h="76454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研究者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  <a:sym typeface="Calibri" panose="020F0502020204030204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91B4D2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GCP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培训（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XXXX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年）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  <a:sym typeface="Calibri" panose="020F0502020204030204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91B4D2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职称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  <a:sym typeface="Calibri" panose="020F0502020204030204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91B4D2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sym typeface="Calibri" panose="020F0502020204030204" charset="0"/>
                        </a:rPr>
                        <a:t>试验中职责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  <a:sym typeface="Calibri" panose="020F0502020204030204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91B4D2"/>
                    </a:solidFill>
                  </a:tcPr>
                </a:tc>
              </a:tr>
              <a:tr h="72326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en-US" sz="1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</a:tr>
              <a:tr h="72009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</a:tr>
              <a:tr h="7219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 b="0" dirty="0" smtClean="0">
                        <a:latin typeface="+mj-ea"/>
                        <a:ea typeface="+mj-ea"/>
                      </a:endParaRPr>
                    </a:p>
                  </a:txBody>
                  <a:tcPr marL="68580" marR="68580" marT="0" marB="0" vert="horz" anchor="t">
                    <a:solidFill>
                      <a:srgbClr val="D0E3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21138" y="512763"/>
            <a:ext cx="40100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noProof="1">
                <a:latin typeface="+mn-lt"/>
                <a:ea typeface="+mn-ea"/>
                <a:cs typeface="+mn-cs"/>
              </a:rPr>
              <a:t>试验用</a:t>
            </a:r>
            <a:r>
              <a:rPr lang="zh-CN" altLang="en-US" sz="32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药物</a:t>
            </a:r>
            <a:r>
              <a:rPr lang="en-US" altLang="zh-CN" sz="32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32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器械</a:t>
            </a:r>
            <a:r>
              <a:rPr lang="zh-CN" altLang="en-US" sz="3200" noProof="1">
                <a:latin typeface="+mn-lt"/>
                <a:ea typeface="+mn-ea"/>
                <a:cs typeface="+mn-cs"/>
              </a:rPr>
              <a:t>信息</a:t>
            </a:r>
            <a:endParaRPr lang="zh-CN" altLang="en-US" sz="3200" noProof="1"/>
          </a:p>
        </p:txBody>
      </p:sp>
      <p:sp>
        <p:nvSpPr>
          <p:cNvPr id="12" name="文本框 11"/>
          <p:cNvSpPr txBox="1"/>
          <p:nvPr/>
        </p:nvSpPr>
        <p:spPr>
          <a:xfrm>
            <a:off x="703263" y="1222375"/>
            <a:ext cx="6430963" cy="5168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marR="0" indent="-4572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试验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药物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器械</a:t>
            </a:r>
            <a:endParaRPr kumimoji="0" lang="en-US" altLang="zh-CN" sz="2000" b="1" kern="1200" cap="none" spc="0" normalizeH="0" baseline="0" noProof="0" dirty="0">
              <a:solidFill>
                <a:srgbClr val="154E83"/>
              </a:solidFill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药物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器械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名称：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有效成分：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生产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单位：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生产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批号：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规格：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方案规定的使用剂量：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kern="1200" cap="none" spc="0" normalizeH="0" baseline="0" noProof="0" dirty="0" smtClean="0">
                <a:solidFill>
                  <a:srgbClr val="154E83"/>
                </a:solidFill>
                <a:latin typeface="+mn-ea"/>
                <a:ea typeface="+mn-ea"/>
                <a:cs typeface="+mn-cs"/>
              </a:rPr>
              <a:t>对照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药物</a:t>
            </a:r>
            <a:r>
              <a:rPr kumimoji="0" lang="en-US" altLang="zh-CN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0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器械</a:t>
            </a:r>
            <a:endParaRPr kumimoji="0" lang="en-US" altLang="zh-CN" sz="2000" b="1" kern="1200" cap="none" spc="0" normalizeH="0" baseline="0" noProof="0" dirty="0" smtClean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是否上市：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批准上市的适应症：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3669A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indent="-34290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000" b="0" i="0" kern="1200" cap="none" spc="0" normalizeH="0" baseline="0" noProof="0" dirty="0" smtClean="0">
              <a:solidFill>
                <a:srgbClr val="3669AB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文本框 1"/>
          <p:cNvSpPr txBox="1"/>
          <p:nvPr/>
        </p:nvSpPr>
        <p:spPr>
          <a:xfrm>
            <a:off x="4776788" y="487363"/>
            <a:ext cx="2690812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研究背景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00" y="1616075"/>
            <a:ext cx="2187575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动物实验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文献基础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临床前研究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前期研究结果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5" name="文本框 1"/>
          <p:cNvSpPr txBox="1"/>
          <p:nvPr/>
        </p:nvSpPr>
        <p:spPr>
          <a:xfrm>
            <a:off x="4916488" y="407988"/>
            <a:ext cx="1922462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研究内容</a:t>
            </a:r>
            <a:endParaRPr lang="en-US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2375" y="1795463"/>
            <a:ext cx="7978775" cy="2398713"/>
          </a:xfrm>
          <a:prstGeom prst="rect">
            <a:avLst/>
          </a:prstGeom>
        </p:spPr>
        <p:txBody>
          <a:bodyPr wrap="square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研究目的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4E8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研究方法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154E8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TABLE_BEAUTIFY" val="smartTable{ff31b257-c78b-45b7-9114-a079533fd60a}"/>
</p:tagLst>
</file>

<file path=ppt/tags/tag3.xml><?xml version="1.0" encoding="utf-8"?>
<p:tagLst xmlns:p="http://schemas.openxmlformats.org/presentationml/2006/main">
  <p:tag name="COMMONDATA" val="eyJoZGlkIjoiYTU2NDYyMjZmNGVkODFjMjE1N2RiMTZkODBmYWNjMTkifQ=="/>
  <p:tag name="commondata" val="eyJoZGlkIjoiNDM4YWQwM2FkYmZmMDUzOWUxMGYzYTYzYWU1YmJkNz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WPS 演示</Application>
  <PresentationFormat>宽屏</PresentationFormat>
  <Paragraphs>167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思源黑体 CN Bold</vt:lpstr>
      <vt:lpstr>黑体</vt:lpstr>
      <vt:lpstr>Calibri</vt:lpstr>
      <vt:lpstr>Arial Unicode MS</vt:lpstr>
      <vt:lpstr>Wingdings</vt:lpstr>
      <vt:lpstr>楷体</vt:lpstr>
      <vt:lpstr>Gill Sans</vt:lpstr>
      <vt:lpstr>Segoe Print</vt:lpstr>
      <vt:lpstr>Microsoft YaHei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章婷婷</dc:creator>
  <cp:lastModifiedBy>泉</cp:lastModifiedBy>
  <cp:revision>10</cp:revision>
  <dcterms:created xsi:type="dcterms:W3CDTF">2021-02-10T01:39:00Z</dcterms:created>
  <dcterms:modified xsi:type="dcterms:W3CDTF">2025-10-15T16:43:13Z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DBA2FB7CE0A94A6187CE925376EAFB54</vt:lpwstr>
  </property>
  <property fmtid="{D5CDD505-2E9C-101B-9397-08002B2CF9AE}" pid="3" name="KSOProductBuildVer">
    <vt:lpwstr>2052-12.1.0.22529</vt:lpwstr>
  </property>
</Properties>
</file>